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9"/>
  </p:notesMasterIdLst>
  <p:sldIdLst>
    <p:sldId id="257" r:id="rId2"/>
    <p:sldId id="259" r:id="rId3"/>
    <p:sldId id="260" r:id="rId4"/>
    <p:sldId id="274" r:id="rId5"/>
    <p:sldId id="275" r:id="rId6"/>
    <p:sldId id="261" r:id="rId7"/>
    <p:sldId id="262" r:id="rId8"/>
    <p:sldId id="264" r:id="rId9"/>
    <p:sldId id="267" r:id="rId10"/>
    <p:sldId id="265" r:id="rId11"/>
    <p:sldId id="276" r:id="rId12"/>
    <p:sldId id="269" r:id="rId13"/>
    <p:sldId id="270" r:id="rId14"/>
    <p:sldId id="277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09/12/2025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09/12/2025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09/12/2025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09/12/2025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09/12/2025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09/12/2025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09/12/2025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09/12/2025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3" y="0"/>
            <a:ext cx="5781367" cy="1277533"/>
          </a:xfrm>
        </p:spPr>
        <p:txBody>
          <a:bodyPr anchor="ctr">
            <a:normAutofit fontScale="90000"/>
          </a:bodyPr>
          <a:lstStyle/>
          <a:p>
            <a:b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b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b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en-US" sz="27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Reducing Turn Around Time (TAT) For Social Health Insurance Fund (SHIF) Discharge Process At Coast General Teaching And Referral Hospital(CGTRH)</a:t>
            </a:r>
            <a:b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LID4096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9" y="2793384"/>
            <a:ext cx="4512988" cy="844084"/>
          </a:xfrm>
        </p:spPr>
        <p:txBody>
          <a:bodyPr anchor="t">
            <a:normAutofit fontScale="47500" lnSpcReduction="20000"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ANN MUMBUA,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BSc PH,RN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Coast General Teaching and Referral Hospital</a:t>
            </a: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2489"/>
          <a:stretch/>
        </p:blipFill>
        <p:spPr>
          <a:xfrm>
            <a:off x="4782699" y="1695451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C011-361A-BA10-F1B0-E86B79CE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Intervention</a:t>
            </a: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660E-1570-1FB1-A31F-D3630BB4A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Sensitize stakeholders including doctors, nurses, admission clerks, health information officers, SHIF team and patients</a:t>
            </a:r>
            <a:r>
              <a:rPr lang="en-US" sz="2800" kern="0" spc="5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5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Redesign admission process at maternity department.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Availing required SHIF discharge documents at admission desk and pilot inpatients units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0" cap="none" spc="5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A398-3DA7-8B84-785F-4FF6EC9C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F7E1B-6002-5E47-0C16-4056E24D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541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0CC7-B479-70CD-8FD0-65ACFB95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EDE7-1E3C-009C-AA61-4EDF57244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65163-8F32-81E1-7A36-2B9E1975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19780-87C9-0A64-F3C8-E4AAD04D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11</a:t>
            </a:fld>
            <a:endParaRPr lang="LID4096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8652C01-7B52-CD9F-5401-854F90131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0" y="1930400"/>
            <a:ext cx="9343715" cy="45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1A2E-F42A-F698-C4C7-8A7A3A23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Cont..</a:t>
            </a: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A253-EA28-90D4-0823-8C698D3F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Sensitization and availing of required SHIF discharge Documents at the units reduced SHIF discharge TAT by 50% (from 19 to 9 Hours), </a:t>
            </a:r>
          </a:p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Redesigning of maternity Admission process further reduced the SHIF discharge TAT to 3.2 Hours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1E2C3-A1DB-31BD-C16B-35F2ED1A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BFA75-831F-206A-AEC6-37F6A3FF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847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BA8D-8B64-EC58-992E-AFF30C3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5300" b="1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measures</a:t>
            </a: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B151-04D3-87FD-EF06-19649239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flow Standard Operating Procedure (SOP) to standardize SHIF admission and discharge process across the piloted departments</a:t>
            </a:r>
          </a:p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 up SHIF discharge project to all other admitting units and relevant departments. </a:t>
            </a:r>
          </a:p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 SHIF admission and Discharge processes in the new staff on-boarding process </a:t>
            </a:r>
          </a:p>
          <a:p>
            <a:pPr marR="0" lvl="0" algn="l" defTabSz="914400" rtl="0" eaLnBrk="1" fontAlgn="auto" latinLnBrk="0" hangingPunct="1">
              <a:spcBef>
                <a:spcPts val="1200"/>
              </a:spcBef>
              <a:spcAft>
                <a:spcPts val="8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Continuous Monitoring the scaled up and implementation of the standardized process.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96C05-3D78-4AAA-06C3-D2A92886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52BAA-6784-2D41-B06E-1186D1C5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52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4AFF-87D8-543A-9E03-A9CE8BAC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967B-C6C5-B042-132F-4CFB521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20" y="2343151"/>
            <a:ext cx="8596668" cy="388077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failure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Funsoft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SHA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patient's identification cards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number Human resource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1A4EB-CFC5-027C-D72F-04324A7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9191A-CDA6-7539-E944-74A622B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901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151C-92A7-FC66-AB0C-4A14F233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D824-7E34-1514-5547-62D0E2D2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Efficient discharge process will:-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 risks for hospital Acquired Infections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patient satisfaction and safety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resource utilization, cost effectiveness and operational efficiency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Proxima Nova Semibold"/>
                <a:cs typeface="Times New Roman" panose="02020603050405020304" pitchFamily="18" charset="0"/>
                <a:sym typeface="Proxima Nova Semibold"/>
              </a:rPr>
              <a:t>Increases  staff efficiency and morale </a:t>
            </a:r>
            <a:endParaRPr lang="en-US" sz="2800" kern="0" spc="5" dirty="0">
              <a:solidFill>
                <a:srgbClr val="1C1C1C"/>
              </a:solidFill>
              <a:latin typeface="Times New Roman" panose="02020603050405020304" pitchFamily="18" charset="0"/>
              <a:ea typeface="Proxima Nova Semibold"/>
              <a:cs typeface="Times New Roman" panose="02020603050405020304" pitchFamily="18" charset="0"/>
              <a:sym typeface="Proxima Nova Semibold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Increases bed availability for incoming patient improving patient flow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AD666-F921-B559-3F06-1E147B34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9DFB5-9A29-4036-18ED-86589702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228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8D8-CEDD-DF06-A205-21E7375F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53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Acknowledgement</a:t>
            </a: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1ED-DBE8-E82A-4DF6-D51F4581D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Coast General Teaching and Referral Hospital Leadership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Africa Consortium for Quality Improvement Research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Quality ,Safety and Standards department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Surgical and Maternity department staff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Health Insurance Fund staff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IPNET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05647-2FED-07E3-DCC2-5AB34646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6B763-BC9A-8D6B-7103-C564EFFD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0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47" y="330508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5B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en-US" dirty="0">
                <a:solidFill>
                  <a:srgbClr val="005B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5B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i="1" dirty="0">
                <a:solidFill>
                  <a:srgbClr val="005B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LID4096" b="1" i="1" dirty="0">
              <a:solidFill>
                <a:srgbClr val="005B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17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Introduction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Health Insurance Fund is a financing scheme aimed to improve access to affordable, quality healthcare covering preventive, promotive ,curative, palliative and rehabilitative services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Delays in SHIF discharge have been noted leading to prolonged hospital stay, reduced patient satisfaction and safety and enhances the risk of hospital acquired infection</a:t>
            </a:r>
            <a:r>
              <a:rPr lang="en-US" sz="2800" kern="0" spc="5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kumimoji="0" lang="en-US" sz="2800" b="0" i="0" u="none" strike="noStrike" kern="0" cap="none" spc="5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Cont..</a:t>
            </a:r>
            <a:endParaRPr lang="LID4096" sz="5300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SHIF discharge process begins when patient arrives at SHIF office to the time they are issued with release form.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 interviews highlighted prolonged delays ranging from hours to days.</a:t>
            </a:r>
            <a:endParaRPr lang="en-US" sz="2800" kern="1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Piloted in a Surgical 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Maternity </a:t>
            </a:r>
            <a:endParaRPr lang="en-US" sz="2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Baseline SHIF discharge Median Turnaround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(TAT) in March 2025 was 19 hours.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9349-B7E6-64BE-3680-EF454D1C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20" y="576943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n-US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Cont..</a:t>
            </a:r>
            <a:endParaRPr lang="en-US" sz="5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4F65-575C-3F4F-CD4E-1D2800F2E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reduce SHIF discharge TAT from 19 hours in March 2025 to 6 hours by 30</a:t>
            </a:r>
            <a:r>
              <a:rPr kumimoji="0" lang="en-US" sz="2800" b="0" i="0" u="none" strike="noStrike" kern="0" cap="none" spc="5" normalizeH="0" baseline="3000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800" b="0" i="0" u="none" strike="noStrike" kern="0" cap="none" spc="5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June 2025.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C3C7F-3773-762D-88AA-D363B757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79911-923B-4057-E296-01A09BF4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829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B805-BD5D-41FA-2C49-8A5437FE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Cont..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C994-5870-F3F8-E290-93336732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8DEB42-B804-8F03-56A0-353311EE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A534E-9C98-987E-05E1-7F6AF5DF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99A56BF-02B0-BB18-4458-BFE031B2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2073712"/>
            <a:ext cx="6297611" cy="38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15">
            <a:extLst>
              <a:ext uri="{FF2B5EF4-FFF2-40B4-BE49-F238E27FC236}">
                <a16:creationId xmlns:a16="http://schemas.microsoft.com/office/drawing/2014/main" id="{83A21152-E511-4D90-2637-1BFDD78C12AF}"/>
              </a:ext>
            </a:extLst>
          </p:cNvPr>
          <p:cNvSpPr/>
          <p:nvPr/>
        </p:nvSpPr>
        <p:spPr>
          <a:xfrm>
            <a:off x="7097486" y="2754085"/>
            <a:ext cx="2079171" cy="1698171"/>
          </a:xfrm>
          <a:prstGeom prst="wedgeRoundRectCallout">
            <a:avLst>
              <a:gd name="adj1" fmla="val -56394"/>
              <a:gd name="adj2" fmla="val 66328"/>
              <a:gd name="adj3" fmla="val 16667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ccordAltMedium"/>
              </a:rPr>
              <a:t>Median: </a:t>
            </a:r>
            <a:r>
              <a:rPr lang="en-US" sz="1600" kern="0" dirty="0">
                <a:solidFill>
                  <a:sysClr val="windowText" lastClr="000000"/>
                </a:solidFill>
                <a:latin typeface="AccordAltMedium"/>
              </a:rPr>
              <a:t>SHIF discharge TAT of 19 Hours. </a:t>
            </a:r>
            <a:r>
              <a:rPr lang="en-US" sz="1600" b="1" kern="0" dirty="0">
                <a:solidFill>
                  <a:sysClr val="windowText" lastClr="000000"/>
                </a:solidFill>
                <a:latin typeface="AccordAltMedium"/>
              </a:rPr>
              <a:t>Range:  </a:t>
            </a:r>
            <a:r>
              <a:rPr lang="en-US" sz="1600" kern="0" dirty="0">
                <a:solidFill>
                  <a:sysClr val="windowText" lastClr="000000"/>
                </a:solidFill>
                <a:latin typeface="AccordAltMedium"/>
              </a:rPr>
              <a:t>17-47 Hours </a:t>
            </a:r>
          </a:p>
          <a:p>
            <a:pPr algn="ctr" defTabSz="914400">
              <a:defRPr/>
            </a:pPr>
            <a:endParaRPr lang="en-US" sz="1400" b="1" dirty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2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3A52-4F1F-9C8B-66E0-EE1B4319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C86D-E228-044C-C35C-03E64C46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56524" cy="3880773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Root cause analysis was done using Pareto 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hart </a:t>
            </a:r>
          </a:p>
          <a:p>
            <a:pPr lvl="2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Causes of discharge delay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6E377-65C3-7D03-D1AA-1C0D9630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9A8E-DF95-B546-5AAF-72D74030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6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2A953-1374-724B-EF62-FA6A27CF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72" y="2612571"/>
            <a:ext cx="8850086" cy="3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1B1D-65FE-73B6-5A40-3E06F893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 Cont..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715343-A7A2-CD9F-8060-2BFB40167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2114" y="2160588"/>
            <a:ext cx="6444343" cy="3881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C153D-122B-5B60-36C8-08092F8D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14D83-D102-B4A7-307E-EC7026BA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22962E-7F9A-35D6-F0EF-F5D37E391413}"/>
              </a:ext>
            </a:extLst>
          </p:cNvPr>
          <p:cNvSpPr txBox="1">
            <a:spLocks/>
          </p:cNvSpPr>
          <p:nvPr/>
        </p:nvSpPr>
        <p:spPr>
          <a:xfrm>
            <a:off x="7576457" y="2307771"/>
            <a:ext cx="3483429" cy="37335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 Chart  shows the top 4 causes chronologically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required documents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up SHA premiums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out for discharge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 discharge summary</a:t>
            </a:r>
          </a:p>
        </p:txBody>
      </p:sp>
    </p:spTree>
    <p:extLst>
      <p:ext uri="{BB962C8B-B14F-4D97-AF65-F5344CB8AC3E}">
        <p14:creationId xmlns:p14="http://schemas.microsoft.com/office/powerpoint/2010/main" val="146946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F7D7-ACD4-FA04-31F2-373F75BC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 Cont..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8979-857A-0449-56E8-891A827F8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6B43E-22CA-3A0C-110D-39263149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89A93-F0D7-8804-0B94-78B8BA50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8</a:t>
            </a:fld>
            <a:endParaRPr lang="LID4096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4A36A7-582F-E66C-FFEF-596C7848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964" y="2123652"/>
            <a:ext cx="10273694" cy="473434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070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FD2E-ADB8-682A-DF80-0124BB8B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 Cont..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4EE67-6C61-8021-B578-3B0ADB34D2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 focus root causes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Lack of Discharge document requirements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Missed Surgical and diagnostic pre-authorization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19D72-1BEB-DD25-E570-489781AC3E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drivers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 knowledge of staff and patient discharge process requirement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Streamline admission process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Accessibility of all required discharge documents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FCBE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Efficient multidisciplinary communication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929B3-DCD1-0C6D-C3EF-B7B525EF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C3CAD-2095-332A-E096-E0594993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98756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760</TotalTime>
  <Words>603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AccordAltMedium</vt:lpstr>
      <vt:lpstr>Aptos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   Reducing Turn Around Time (TAT) For Social Health Insurance Fund (SHIF) Discharge Process At Coast General Teaching And Referral Hospital(CGTRH)  </vt:lpstr>
      <vt:lpstr>Introduction</vt:lpstr>
      <vt:lpstr> Introduction Cont..</vt:lpstr>
      <vt:lpstr> Introduction Cont..</vt:lpstr>
      <vt:lpstr> Introduction Cont..</vt:lpstr>
      <vt:lpstr> Method </vt:lpstr>
      <vt:lpstr> Method Cont..</vt:lpstr>
      <vt:lpstr> Method Cont..</vt:lpstr>
      <vt:lpstr> Method Cont..</vt:lpstr>
      <vt:lpstr> Intervention</vt:lpstr>
      <vt:lpstr> Results</vt:lpstr>
      <vt:lpstr> Results Cont..</vt:lpstr>
      <vt:lpstr> Sustainability measures</vt:lpstr>
      <vt:lpstr> Challenges</vt:lpstr>
      <vt:lpstr> Conclusion </vt:lpstr>
      <vt:lpstr> Acknowledgement</vt:lpstr>
      <vt:lpstr>                 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ann mumbua</cp:lastModifiedBy>
  <cp:revision>21</cp:revision>
  <dcterms:created xsi:type="dcterms:W3CDTF">2024-08-06T05:45:52Z</dcterms:created>
  <dcterms:modified xsi:type="dcterms:W3CDTF">2025-09-12T10:03:50Z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